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Halant"/>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Inter-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bold.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Inter-bold.fntdata"/><Relationship Id="rId6" Type="http://schemas.openxmlformats.org/officeDocument/2006/relationships/slide" Target="slides/slide1.xml"/><Relationship Id="rId18" Type="http://schemas.openxmlformats.org/officeDocument/2006/relationships/font" Target="fonts/Inter-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333f87160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2333f87160_0_28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2b63fcd700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g32b63fcd700_0_1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2b63fcd700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g32b63fcd700_0_1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333f87160_0_5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2333f87160_0_5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2333f87160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g32333f87160_0_3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2333f87160_0_5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32333f87160_0_58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333f87160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32333f87160_0_50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2333f87160_0_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32333f87160_0_5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2b63fcd700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32b63fcd700_0_1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2b63fcd700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32b63fcd700_0_1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2b63fcd700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g32b63fcd700_0_2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hyperlink" Target="https://cla.umn.edu/chgs/holocaust-genocide-education/resource-guides/holodomor" TargetMode="External"/><Relationship Id="rId4" Type="http://schemas.openxmlformats.org/officeDocument/2006/relationships/hyperlink" Target="https://holodomormuseum.org.ua/en/the-history-of-the-holodomor/" TargetMode="External"/><Relationship Id="rId5" Type="http://schemas.openxmlformats.org/officeDocument/2006/relationships/hyperlink" Target="https://www.gis.huri.harvard.edu/great-famine-project" TargetMode="External"/><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en.wikipedia.org/wiki/kolhoz" TargetMode="External"/><Relationship Id="rId6" Type="http://schemas.openxmlformats.org/officeDocument/2006/relationships/hyperlink" Target="https://en.wikipedia.org/wiki/Bashtanka_Raion" TargetMode="External"/><Relationship Id="rId7" Type="http://schemas.openxmlformats.org/officeDocument/2006/relationships/hyperlink" Target="https://en.wikipedia.org/wiki/Mykolaiv_Oblas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5" name="Google Shape;55;p13"/>
          <p:cNvGrpSpPr/>
          <p:nvPr/>
        </p:nvGrpSpPr>
        <p:grpSpPr>
          <a:xfrm>
            <a:off x="-127008" y="4615004"/>
            <a:ext cx="9398022" cy="468724"/>
            <a:chOff x="204" y="0"/>
            <a:chExt cx="25061391" cy="1249931"/>
          </a:xfrm>
        </p:grpSpPr>
        <p:grpSp>
          <p:nvGrpSpPr>
            <p:cNvPr id="56" name="Google Shape;56;p13"/>
            <p:cNvGrpSpPr/>
            <p:nvPr/>
          </p:nvGrpSpPr>
          <p:grpSpPr>
            <a:xfrm rot="5400000">
              <a:off x="12002369" y="-11663474"/>
              <a:ext cx="1249931" cy="24576878"/>
              <a:chOff x="0" y="-38100"/>
              <a:chExt cx="246900" cy="4854692"/>
            </a:xfrm>
          </p:grpSpPr>
          <p:sp>
            <p:nvSpPr>
              <p:cNvPr id="57" name="Google Shape;57;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8" name="Google Shape;58;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59" name="Google Shape;59;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0" name="Google Shape;60;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1" name="Google Shape;61;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2" name="Google Shape;62;p13"/>
          <p:cNvSpPr txBox="1"/>
          <p:nvPr/>
        </p:nvSpPr>
        <p:spPr>
          <a:xfrm>
            <a:off x="1276990" y="1335088"/>
            <a:ext cx="6590100" cy="1600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RESEARCH MATERIALS: </a:t>
            </a:r>
            <a:endParaRPr b="1" sz="42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HOLODOMOR</a:t>
            </a:r>
            <a:endParaRPr b="1" sz="42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i="1" lang="en" sz="2000">
                <a:solidFill>
                  <a:srgbClr val="231F20"/>
                </a:solidFill>
                <a:latin typeface="Halant"/>
                <a:ea typeface="Halant"/>
                <a:cs typeface="Halant"/>
                <a:sym typeface="Halant"/>
              </a:rPr>
              <a:t>Soviet Union, 1932-1933</a:t>
            </a:r>
            <a:endParaRPr i="1" sz="2000">
              <a:solidFill>
                <a:srgbClr val="231F20"/>
              </a:solidFill>
              <a:latin typeface="Halant"/>
              <a:ea typeface="Halant"/>
              <a:cs typeface="Halant"/>
              <a:sym typeface="Halant"/>
            </a:endParaRPr>
          </a:p>
        </p:txBody>
      </p:sp>
      <p:sp>
        <p:nvSpPr>
          <p:cNvPr id="63" name="Google Shape;63;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2"/>
          <p:cNvSpPr txBox="1"/>
          <p:nvPr/>
        </p:nvSpPr>
        <p:spPr>
          <a:xfrm>
            <a:off x="286075" y="914600"/>
            <a:ext cx="4171500" cy="36633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Soviet government and Communist Party denied the famine existed during the time of the Holodomor</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Specific instructions to avoid the word “famine” in government and military documents, as well as medical records and statistics</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Holodomor kept out of public discourse until shortly before Ukrainian independence in 1991</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Today, Russia admits there was a famine, but refuses to acknowledge it was deliberate</a:t>
            </a:r>
            <a:endParaRPr sz="1700">
              <a:solidFill>
                <a:srgbClr val="231F20"/>
              </a:solidFill>
              <a:latin typeface="Inter"/>
              <a:ea typeface="Inter"/>
              <a:cs typeface="Inter"/>
              <a:sym typeface="Inter"/>
            </a:endParaRPr>
          </a:p>
        </p:txBody>
      </p:sp>
      <p:sp>
        <p:nvSpPr>
          <p:cNvPr id="237" name="Google Shape;237;p22"/>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8" name="Google Shape;238;p22"/>
          <p:cNvGrpSpPr/>
          <p:nvPr/>
        </p:nvGrpSpPr>
        <p:grpSpPr>
          <a:xfrm>
            <a:off x="-127008" y="4615004"/>
            <a:ext cx="9398022" cy="468724"/>
            <a:chOff x="204" y="0"/>
            <a:chExt cx="25061391" cy="1249931"/>
          </a:xfrm>
        </p:grpSpPr>
        <p:grpSp>
          <p:nvGrpSpPr>
            <p:cNvPr id="239" name="Google Shape;239;p22"/>
            <p:cNvGrpSpPr/>
            <p:nvPr/>
          </p:nvGrpSpPr>
          <p:grpSpPr>
            <a:xfrm rot="5400000">
              <a:off x="12002369" y="-11663474"/>
              <a:ext cx="1249931" cy="24576878"/>
              <a:chOff x="0" y="-38100"/>
              <a:chExt cx="246900" cy="4854692"/>
            </a:xfrm>
          </p:grpSpPr>
          <p:sp>
            <p:nvSpPr>
              <p:cNvPr id="240" name="Google Shape;240;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1" name="Google Shape;241;p2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2" name="Google Shape;242;p2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43" name="Google Shape;243;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4" name="Google Shape;244;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45" name="Google Shape;245;p22"/>
          <p:cNvSpPr txBox="1"/>
          <p:nvPr/>
        </p:nvSpPr>
        <p:spPr>
          <a:xfrm>
            <a:off x="1276990" y="1333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DENIAL</a:t>
            </a:r>
            <a:endParaRPr sz="700"/>
          </a:p>
        </p:txBody>
      </p:sp>
      <p:grpSp>
        <p:nvGrpSpPr>
          <p:cNvPr id="246" name="Google Shape;246;p22"/>
          <p:cNvGrpSpPr/>
          <p:nvPr/>
        </p:nvGrpSpPr>
        <p:grpSpPr>
          <a:xfrm>
            <a:off x="7929578" y="-49020"/>
            <a:ext cx="781313" cy="885635"/>
            <a:chOff x="0" y="-130721"/>
            <a:chExt cx="2083500" cy="2361695"/>
          </a:xfrm>
        </p:grpSpPr>
        <p:grpSp>
          <p:nvGrpSpPr>
            <p:cNvPr id="247" name="Google Shape;247;p22"/>
            <p:cNvGrpSpPr/>
            <p:nvPr/>
          </p:nvGrpSpPr>
          <p:grpSpPr>
            <a:xfrm>
              <a:off x="75599" y="-130721"/>
              <a:ext cx="1932614" cy="2361695"/>
              <a:chOff x="0" y="-47625"/>
              <a:chExt cx="704100" cy="860425"/>
            </a:xfrm>
          </p:grpSpPr>
          <p:sp>
            <p:nvSpPr>
              <p:cNvPr id="248" name="Google Shape;248;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9" name="Google Shape;249;p2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0" name="Google Shape;250;p2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9</a:t>
              </a:r>
              <a:endParaRPr sz="700">
                <a:solidFill>
                  <a:schemeClr val="lt1"/>
                </a:solidFill>
              </a:endParaRPr>
            </a:p>
          </p:txBody>
        </p:sp>
      </p:grpSp>
      <p:sp>
        <p:nvSpPr>
          <p:cNvPr id="251" name="Google Shape;251;p22"/>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252" name="Google Shape;252;p22"/>
          <p:cNvPicPr preferRelativeResize="0"/>
          <p:nvPr/>
        </p:nvPicPr>
        <p:blipFill>
          <a:blip r:embed="rId4">
            <a:alphaModFix/>
          </a:blip>
          <a:stretch>
            <a:fillRect/>
          </a:stretch>
        </p:blipFill>
        <p:spPr>
          <a:xfrm>
            <a:off x="4572000" y="1084648"/>
            <a:ext cx="4572000" cy="2179324"/>
          </a:xfrm>
          <a:prstGeom prst="rect">
            <a:avLst/>
          </a:prstGeom>
          <a:noFill/>
          <a:ln>
            <a:noFill/>
          </a:ln>
        </p:spPr>
      </p:pic>
      <p:sp>
        <p:nvSpPr>
          <p:cNvPr id="253" name="Google Shape;253;p22"/>
          <p:cNvSpPr txBox="1"/>
          <p:nvPr/>
        </p:nvSpPr>
        <p:spPr>
          <a:xfrm>
            <a:off x="4623625" y="3780200"/>
            <a:ext cx="4520400" cy="2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Виктор Не Вацко, “Countries that officially or partially recognize the Holodomor as genocide of the Ukrainian people,” March 17, 2023. CC BY-SA 4.0.</a:t>
            </a:r>
            <a:endParaRPr sz="1200">
              <a:solidFill>
                <a:schemeClr val="dk1"/>
              </a:solidFill>
              <a:latin typeface="Inter"/>
              <a:ea typeface="Inter"/>
              <a:cs typeface="Inter"/>
              <a:sym typeface="Inter"/>
            </a:endParaRPr>
          </a:p>
        </p:txBody>
      </p:sp>
      <p:cxnSp>
        <p:nvCxnSpPr>
          <p:cNvPr id="254" name="Google Shape;254;p22"/>
          <p:cNvCxnSpPr/>
          <p:nvPr/>
        </p:nvCxnSpPr>
        <p:spPr>
          <a:xfrm>
            <a:off x="5668900" y="644325"/>
            <a:ext cx="1833600" cy="729900"/>
          </a:xfrm>
          <a:prstGeom prst="straightConnector1">
            <a:avLst/>
          </a:prstGeom>
          <a:noFill/>
          <a:ln cap="flat" cmpd="sng" w="38100">
            <a:solidFill>
              <a:srgbClr val="E95C3D"/>
            </a:solidFill>
            <a:prstDash val="solid"/>
            <a:round/>
            <a:headEnd len="med" w="med" type="non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3"/>
          <p:cNvSpPr txBox="1"/>
          <p:nvPr/>
        </p:nvSpPr>
        <p:spPr>
          <a:xfrm>
            <a:off x="895670" y="1447990"/>
            <a:ext cx="7352700" cy="1108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Use the websites below to help you with your research:</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3"/>
              </a:rPr>
              <a:t>Holodomor (University of Minnesota) </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4"/>
              </a:rPr>
              <a:t>Holodomor History (Holodomor Museum)</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5"/>
              </a:rPr>
              <a:t>The Great Famine Project (Harvard University)</a:t>
            </a:r>
            <a:endParaRPr sz="1800">
              <a:solidFill>
                <a:srgbClr val="231F20"/>
              </a:solidFill>
              <a:latin typeface="Inter"/>
              <a:ea typeface="Inter"/>
              <a:cs typeface="Inter"/>
              <a:sym typeface="Inter"/>
            </a:endParaRPr>
          </a:p>
        </p:txBody>
      </p:sp>
      <p:sp>
        <p:nvSpPr>
          <p:cNvPr id="260" name="Google Shape;260;p2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6">
              <a:alphaModFix/>
            </a:blip>
            <a:stretch>
              <a:fillRect b="0" l="0" r="0" t="0"/>
            </a:stretch>
          </a:blipFill>
          <a:ln>
            <a:noFill/>
          </a:ln>
        </p:spPr>
      </p:sp>
      <p:grpSp>
        <p:nvGrpSpPr>
          <p:cNvPr id="261" name="Google Shape;261;p23"/>
          <p:cNvGrpSpPr/>
          <p:nvPr/>
        </p:nvGrpSpPr>
        <p:grpSpPr>
          <a:xfrm>
            <a:off x="-127008" y="4615004"/>
            <a:ext cx="9398022" cy="468724"/>
            <a:chOff x="204" y="0"/>
            <a:chExt cx="25061391" cy="1249931"/>
          </a:xfrm>
        </p:grpSpPr>
        <p:grpSp>
          <p:nvGrpSpPr>
            <p:cNvPr id="262" name="Google Shape;262;p23"/>
            <p:cNvGrpSpPr/>
            <p:nvPr/>
          </p:nvGrpSpPr>
          <p:grpSpPr>
            <a:xfrm rot="5400000">
              <a:off x="12002369" y="-11663474"/>
              <a:ext cx="1249931" cy="24576878"/>
              <a:chOff x="0" y="-38100"/>
              <a:chExt cx="246900" cy="4854692"/>
            </a:xfrm>
          </p:grpSpPr>
          <p:sp>
            <p:nvSpPr>
              <p:cNvPr id="263" name="Google Shape;263;p2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4" name="Google Shape;264;p2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5" name="Google Shape;265;p2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66" name="Google Shape;266;p2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7" name="Google Shape;267;p2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68" name="Google Shape;268;p23"/>
          <p:cNvGrpSpPr/>
          <p:nvPr/>
        </p:nvGrpSpPr>
        <p:grpSpPr>
          <a:xfrm>
            <a:off x="7929578" y="-49020"/>
            <a:ext cx="781313" cy="885635"/>
            <a:chOff x="0" y="-130721"/>
            <a:chExt cx="2083500" cy="2361695"/>
          </a:xfrm>
        </p:grpSpPr>
        <p:grpSp>
          <p:nvGrpSpPr>
            <p:cNvPr id="269" name="Google Shape;269;p23"/>
            <p:cNvGrpSpPr/>
            <p:nvPr/>
          </p:nvGrpSpPr>
          <p:grpSpPr>
            <a:xfrm>
              <a:off x="75599" y="-130721"/>
              <a:ext cx="1932614" cy="2361695"/>
              <a:chOff x="0" y="-47625"/>
              <a:chExt cx="704100" cy="860425"/>
            </a:xfrm>
          </p:grpSpPr>
          <p:sp>
            <p:nvSpPr>
              <p:cNvPr id="270" name="Google Shape;270;p2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71" name="Google Shape;271;p23"/>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2" name="Google Shape;272;p2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10</a:t>
              </a:r>
              <a:endParaRPr sz="700">
                <a:solidFill>
                  <a:schemeClr val="lt1"/>
                </a:solidFill>
              </a:endParaRPr>
            </a:p>
          </p:txBody>
        </p:sp>
      </p:grpSp>
      <p:sp>
        <p:nvSpPr>
          <p:cNvPr id="273" name="Google Shape;273;p2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6">
              <a:alphaModFix/>
            </a:blip>
            <a:stretch>
              <a:fillRect b="0" l="0" r="0" t="0"/>
            </a:stretch>
          </a:blipFill>
          <a:ln>
            <a:noFill/>
          </a:ln>
        </p:spPr>
      </p:sp>
      <p:sp>
        <p:nvSpPr>
          <p:cNvPr id="274" name="Google Shape;274;p23"/>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ADDITIONAL RESEARCH</a:t>
            </a:r>
            <a:endParaRPr sz="7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9" name="Google Shape;69;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grpSp>
        <p:nvGrpSpPr>
          <p:cNvPr id="70" name="Google Shape;70;p14"/>
          <p:cNvGrpSpPr/>
          <p:nvPr/>
        </p:nvGrpSpPr>
        <p:grpSpPr>
          <a:xfrm>
            <a:off x="7929578" y="-49020"/>
            <a:ext cx="781313" cy="885635"/>
            <a:chOff x="0" y="-130721"/>
            <a:chExt cx="2083500" cy="2361695"/>
          </a:xfrm>
        </p:grpSpPr>
        <p:grpSp>
          <p:nvGrpSpPr>
            <p:cNvPr id="71" name="Google Shape;71;p14"/>
            <p:cNvGrpSpPr/>
            <p:nvPr/>
          </p:nvGrpSpPr>
          <p:grpSpPr>
            <a:xfrm>
              <a:off x="75599" y="-130721"/>
              <a:ext cx="1932614" cy="2361695"/>
              <a:chOff x="0" y="-47625"/>
              <a:chExt cx="704100" cy="860425"/>
            </a:xfrm>
          </p:grpSpPr>
          <p:sp>
            <p:nvSpPr>
              <p:cNvPr id="72" name="Google Shape;72;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73" name="Google Shape;73;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4" name="Google Shape;74;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1</a:t>
              </a:r>
              <a:endParaRPr sz="700">
                <a:solidFill>
                  <a:schemeClr val="dk1"/>
                </a:solidFill>
              </a:endParaRPr>
            </a:p>
          </p:txBody>
        </p:sp>
      </p:grpSp>
      <p:sp>
        <p:nvSpPr>
          <p:cNvPr id="75" name="Google Shape;75;p14"/>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76" name="Google Shape;76;p14"/>
          <p:cNvSpPr txBox="1"/>
          <p:nvPr/>
        </p:nvSpPr>
        <p:spPr>
          <a:xfrm>
            <a:off x="604821" y="1219400"/>
            <a:ext cx="7705200" cy="2909100"/>
          </a:xfrm>
          <a:prstGeom prst="rect">
            <a:avLst/>
          </a:prstGeom>
          <a:noFill/>
          <a:ln>
            <a:noFill/>
          </a:ln>
        </p:spPr>
        <p:txBody>
          <a:bodyPr anchorCtr="0" anchor="t" bIns="0" lIns="0" spcFirstLastPara="1" rIns="0" wrap="square" tIns="0">
            <a:spAutoFit/>
          </a:bodyPr>
          <a:lstStyle/>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Holodomor means “murder by starvation”</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Also called the Great Famine</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Ukrainian farmers targeted by Stalin’s regime</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Collectivization policy implemented in 1928</a:t>
            </a:r>
            <a:endParaRPr sz="2100">
              <a:solidFill>
                <a:srgbClr val="231F20"/>
              </a:solidFill>
              <a:latin typeface="Inter"/>
              <a:ea typeface="Inter"/>
              <a:cs typeface="Inter"/>
              <a:sym typeface="Inter"/>
            </a:endParaRPr>
          </a:p>
          <a:p>
            <a:pPr indent="-361950" lvl="1" marL="9144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Individual private farms were combined into state collective farms</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Ukraine sought independence, but lost its fight for independence in 1921 </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It was forcibly incorporated into the Soviet Union</a:t>
            </a:r>
            <a:endParaRPr sz="2100">
              <a:solidFill>
                <a:srgbClr val="231F20"/>
              </a:solidFill>
              <a:latin typeface="Inter"/>
              <a:ea typeface="Inter"/>
              <a:cs typeface="Inter"/>
              <a:sym typeface="Inter"/>
            </a:endParaRPr>
          </a:p>
        </p:txBody>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9" name="Google Shape;89;p15"/>
          <p:cNvGrpSpPr/>
          <p:nvPr/>
        </p:nvGrpSpPr>
        <p:grpSpPr>
          <a:xfrm>
            <a:off x="-127008" y="4615004"/>
            <a:ext cx="9398022" cy="468724"/>
            <a:chOff x="204" y="0"/>
            <a:chExt cx="25061391" cy="1249931"/>
          </a:xfrm>
        </p:grpSpPr>
        <p:grpSp>
          <p:nvGrpSpPr>
            <p:cNvPr id="90" name="Google Shape;90;p15"/>
            <p:cNvGrpSpPr/>
            <p:nvPr/>
          </p:nvGrpSpPr>
          <p:grpSpPr>
            <a:xfrm rot="5400000">
              <a:off x="12002369" y="-11663474"/>
              <a:ext cx="1249931" cy="24576878"/>
              <a:chOff x="0" y="-38100"/>
              <a:chExt cx="246900" cy="4854692"/>
            </a:xfrm>
          </p:grpSpPr>
          <p:sp>
            <p:nvSpPr>
              <p:cNvPr id="91" name="Google Shape;91;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92" name="Google Shape;92;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3" name="Google Shape;93;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4" name="Google Shape;94;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5" name="Google Shape;95;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6" name="Google Shape;96;p15"/>
          <p:cNvSpPr txBox="1"/>
          <p:nvPr/>
        </p:nvSpPr>
        <p:spPr>
          <a:xfrm>
            <a:off x="925026" y="649300"/>
            <a:ext cx="6942000" cy="3848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2500">
                <a:solidFill>
                  <a:srgbClr val="231F20"/>
                </a:solidFill>
                <a:latin typeface="Halant"/>
                <a:ea typeface="Halant"/>
                <a:cs typeface="Halant"/>
                <a:sym typeface="Halant"/>
              </a:rPr>
              <a:t>"In the case of the Holodomor, this was the first genocide that was methodically planned out and perpetrated by depriving the very people who were producers of food of their nourishment (for survival). What is especially horrific is that the withholding of food was used as a weapon of genocide and that it was done in a region of the world known as the ‘breadbasket of Europe’.” </a:t>
            </a:r>
            <a:endParaRPr b="1" sz="25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2500">
                <a:solidFill>
                  <a:srgbClr val="231F20"/>
                </a:solidFill>
                <a:latin typeface="Halant"/>
                <a:ea typeface="Halant"/>
                <a:cs typeface="Halant"/>
                <a:sym typeface="Halant"/>
              </a:rPr>
              <a:t>– Prof. Andrea Graziosi, University of Naples.</a:t>
            </a:r>
            <a:endParaRPr b="1" sz="2500">
              <a:solidFill>
                <a:srgbClr val="231F20"/>
              </a:solidFill>
              <a:latin typeface="Halant"/>
              <a:ea typeface="Halant"/>
              <a:cs typeface="Halant"/>
              <a:sym typeface="Halant"/>
            </a:endParaRPr>
          </a:p>
        </p:txBody>
      </p:sp>
      <p:grpSp>
        <p:nvGrpSpPr>
          <p:cNvPr id="97" name="Google Shape;97;p15"/>
          <p:cNvGrpSpPr/>
          <p:nvPr/>
        </p:nvGrpSpPr>
        <p:grpSpPr>
          <a:xfrm>
            <a:off x="7929578" y="-49020"/>
            <a:ext cx="781313" cy="885635"/>
            <a:chOff x="0" y="-130721"/>
            <a:chExt cx="2083500" cy="2361695"/>
          </a:xfrm>
        </p:grpSpPr>
        <p:grpSp>
          <p:nvGrpSpPr>
            <p:cNvPr id="98" name="Google Shape;98;p15"/>
            <p:cNvGrpSpPr/>
            <p:nvPr/>
          </p:nvGrpSpPr>
          <p:grpSpPr>
            <a:xfrm>
              <a:off x="75599" y="-130721"/>
              <a:ext cx="1932614" cy="2361695"/>
              <a:chOff x="0" y="-47625"/>
              <a:chExt cx="704100" cy="860425"/>
            </a:xfrm>
          </p:grpSpPr>
          <p:sp>
            <p:nvSpPr>
              <p:cNvPr id="99" name="Google Shape;99;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0" name="Google Shape;100;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02" name="Google Shape;102;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6"/>
          <p:cNvSpPr txBox="1"/>
          <p:nvPr/>
        </p:nvSpPr>
        <p:spPr>
          <a:xfrm>
            <a:off x="3257874" y="1143200"/>
            <a:ext cx="5814300" cy="27705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Independent Ukrainian farmers deemed “kulaks”</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Wealthy, prosperous farm owners</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In reality, still part of the peasantry- not as wealthy as aristocracy </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Enemies of communism and USSR</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Commonalities between Kulaks and capitalists part of state rhetoric</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“Kulaks” stripped of their land, homes, and personal belongings </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Deported to far regions of USSR or executed</a:t>
            </a:r>
            <a:endParaRPr sz="1800">
              <a:solidFill>
                <a:srgbClr val="231F20"/>
              </a:solidFill>
              <a:latin typeface="Inter"/>
              <a:ea typeface="Inter"/>
              <a:cs typeface="Inter"/>
              <a:sym typeface="Inter"/>
            </a:endParaRPr>
          </a:p>
        </p:txBody>
      </p:sp>
      <p:sp>
        <p:nvSpPr>
          <p:cNvPr id="108" name="Google Shape;108;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9" name="Google Shape;109;p16"/>
          <p:cNvGrpSpPr/>
          <p:nvPr/>
        </p:nvGrpSpPr>
        <p:grpSpPr>
          <a:xfrm>
            <a:off x="-127008" y="4615004"/>
            <a:ext cx="9398022" cy="468724"/>
            <a:chOff x="204" y="0"/>
            <a:chExt cx="25061391" cy="1249931"/>
          </a:xfrm>
        </p:grpSpPr>
        <p:grpSp>
          <p:nvGrpSpPr>
            <p:cNvPr id="110" name="Google Shape;110;p16"/>
            <p:cNvGrpSpPr/>
            <p:nvPr/>
          </p:nvGrpSpPr>
          <p:grpSpPr>
            <a:xfrm rot="5400000">
              <a:off x="12002369" y="-11663474"/>
              <a:ext cx="1249931" cy="24576878"/>
              <a:chOff x="0" y="-38100"/>
              <a:chExt cx="246900" cy="4854692"/>
            </a:xfrm>
          </p:grpSpPr>
          <p:sp>
            <p:nvSpPr>
              <p:cNvPr id="111" name="Google Shape;11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2" name="Google Shape;11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3" name="Google Shape;11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14" name="Google Shape;11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5" name="Google Shape;11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6" name="Google Shape;116;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KULAKS</a:t>
            </a:r>
            <a:endParaRPr sz="700"/>
          </a:p>
        </p:txBody>
      </p:sp>
      <p:grpSp>
        <p:nvGrpSpPr>
          <p:cNvPr id="117" name="Google Shape;117;p16"/>
          <p:cNvGrpSpPr/>
          <p:nvPr/>
        </p:nvGrpSpPr>
        <p:grpSpPr>
          <a:xfrm>
            <a:off x="7929578" y="-49020"/>
            <a:ext cx="781313" cy="885635"/>
            <a:chOff x="0" y="-130721"/>
            <a:chExt cx="2083500" cy="2361695"/>
          </a:xfrm>
        </p:grpSpPr>
        <p:grpSp>
          <p:nvGrpSpPr>
            <p:cNvPr id="118" name="Google Shape;118;p16"/>
            <p:cNvGrpSpPr/>
            <p:nvPr/>
          </p:nvGrpSpPr>
          <p:grpSpPr>
            <a:xfrm>
              <a:off x="75599" y="-130721"/>
              <a:ext cx="1932614" cy="2361695"/>
              <a:chOff x="0" y="-47625"/>
              <a:chExt cx="704100" cy="860425"/>
            </a:xfrm>
          </p:grpSpPr>
          <p:sp>
            <p:nvSpPr>
              <p:cNvPr id="119" name="Google Shape;11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0" name="Google Shape;12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1" name="Google Shape;12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22" name="Google Shape;122;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23" name="Google Shape;123;p16"/>
          <p:cNvPicPr preferRelativeResize="0"/>
          <p:nvPr/>
        </p:nvPicPr>
        <p:blipFill>
          <a:blip r:embed="rId4">
            <a:alphaModFix/>
          </a:blip>
          <a:stretch>
            <a:fillRect/>
          </a:stretch>
        </p:blipFill>
        <p:spPr>
          <a:xfrm>
            <a:off x="1277000" y="329075"/>
            <a:ext cx="1938200" cy="4285926"/>
          </a:xfrm>
          <a:prstGeom prst="rect">
            <a:avLst/>
          </a:prstGeom>
          <a:noFill/>
          <a:ln>
            <a:noFill/>
          </a:ln>
        </p:spPr>
      </p:pic>
      <p:cxnSp>
        <p:nvCxnSpPr>
          <p:cNvPr id="124" name="Google Shape;124;p16"/>
          <p:cNvCxnSpPr/>
          <p:nvPr/>
        </p:nvCxnSpPr>
        <p:spPr>
          <a:xfrm>
            <a:off x="998275" y="1100600"/>
            <a:ext cx="424800" cy="6000"/>
          </a:xfrm>
          <a:prstGeom prst="straightConnector1">
            <a:avLst/>
          </a:prstGeom>
          <a:noFill/>
          <a:ln cap="flat" cmpd="sng" w="19050">
            <a:solidFill>
              <a:srgbClr val="E95C3D"/>
            </a:solidFill>
            <a:prstDash val="solid"/>
            <a:round/>
            <a:headEnd len="med" w="med" type="none"/>
            <a:tailEnd len="med" w="med" type="triangle"/>
          </a:ln>
        </p:spPr>
      </p:cxnSp>
      <p:cxnSp>
        <p:nvCxnSpPr>
          <p:cNvPr id="125" name="Google Shape;125;p16"/>
          <p:cNvCxnSpPr/>
          <p:nvPr/>
        </p:nvCxnSpPr>
        <p:spPr>
          <a:xfrm>
            <a:off x="998275" y="2472200"/>
            <a:ext cx="424800" cy="6000"/>
          </a:xfrm>
          <a:prstGeom prst="straightConnector1">
            <a:avLst/>
          </a:prstGeom>
          <a:noFill/>
          <a:ln cap="flat" cmpd="sng" w="19050">
            <a:solidFill>
              <a:srgbClr val="E95C3D"/>
            </a:solidFill>
            <a:prstDash val="solid"/>
            <a:round/>
            <a:headEnd len="med" w="med" type="none"/>
            <a:tailEnd len="med" w="med" type="triangle"/>
          </a:ln>
        </p:spPr>
      </p:cxnSp>
      <p:cxnSp>
        <p:nvCxnSpPr>
          <p:cNvPr id="126" name="Google Shape;126;p16"/>
          <p:cNvCxnSpPr/>
          <p:nvPr/>
        </p:nvCxnSpPr>
        <p:spPr>
          <a:xfrm>
            <a:off x="998275" y="3767600"/>
            <a:ext cx="424800" cy="6000"/>
          </a:xfrm>
          <a:prstGeom prst="straightConnector1">
            <a:avLst/>
          </a:prstGeom>
          <a:noFill/>
          <a:ln cap="flat" cmpd="sng" w="19050">
            <a:solidFill>
              <a:srgbClr val="E95C3D"/>
            </a:solidFill>
            <a:prstDash val="solid"/>
            <a:round/>
            <a:headEnd len="med" w="med" type="none"/>
            <a:tailEnd len="med" w="med" type="triangle"/>
          </a:ln>
        </p:spPr>
      </p:cxnSp>
      <p:sp>
        <p:nvSpPr>
          <p:cNvPr id="127" name="Google Shape;127;p16"/>
          <p:cNvSpPr txBox="1"/>
          <p:nvPr/>
        </p:nvSpPr>
        <p:spPr>
          <a:xfrm>
            <a:off x="142300" y="937200"/>
            <a:ext cx="881400" cy="3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Inter"/>
                <a:ea typeface="Inter"/>
                <a:cs typeface="Inter"/>
                <a:sym typeface="Inter"/>
              </a:rPr>
              <a:t>Bednyaks, or poor peasants</a:t>
            </a:r>
            <a:endParaRPr sz="800">
              <a:solidFill>
                <a:schemeClr val="dk1"/>
              </a:solidFill>
              <a:latin typeface="Inter"/>
              <a:ea typeface="Inter"/>
              <a:cs typeface="Inter"/>
              <a:sym typeface="Inter"/>
            </a:endParaRPr>
          </a:p>
        </p:txBody>
      </p:sp>
      <p:sp>
        <p:nvSpPr>
          <p:cNvPr id="128" name="Google Shape;128;p16"/>
          <p:cNvSpPr txBox="1"/>
          <p:nvPr/>
        </p:nvSpPr>
        <p:spPr>
          <a:xfrm>
            <a:off x="142225" y="2156400"/>
            <a:ext cx="932400" cy="49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Inter"/>
                <a:ea typeface="Inter"/>
                <a:cs typeface="Inter"/>
                <a:sym typeface="Inter"/>
              </a:rPr>
              <a:t>Serednyaks, or mid-income peasants</a:t>
            </a:r>
            <a:endParaRPr sz="800">
              <a:solidFill>
                <a:schemeClr val="dk1"/>
              </a:solidFill>
              <a:latin typeface="Inter"/>
              <a:ea typeface="Inter"/>
              <a:cs typeface="Inter"/>
              <a:sym typeface="Inter"/>
            </a:endParaRPr>
          </a:p>
        </p:txBody>
      </p:sp>
      <p:sp>
        <p:nvSpPr>
          <p:cNvPr id="129" name="Google Shape;129;p16"/>
          <p:cNvSpPr txBox="1"/>
          <p:nvPr/>
        </p:nvSpPr>
        <p:spPr>
          <a:xfrm>
            <a:off x="150325" y="3223200"/>
            <a:ext cx="1000500" cy="107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Inter"/>
                <a:ea typeface="Inter"/>
                <a:cs typeface="Inter"/>
                <a:sym typeface="Inter"/>
              </a:rPr>
              <a:t>Kulaks, the higher-income farmers who had larger farms than most Russian peasants</a:t>
            </a:r>
            <a:endParaRPr sz="800">
              <a:solidFill>
                <a:schemeClr val="dk1"/>
              </a:solidFill>
              <a:latin typeface="Inter"/>
              <a:ea typeface="Inter"/>
              <a:cs typeface="Inter"/>
              <a:sym typeface="Inter"/>
            </a:endParaRPr>
          </a:p>
        </p:txBody>
      </p:sp>
      <p:sp>
        <p:nvSpPr>
          <p:cNvPr id="130" name="Google Shape;130;p16"/>
          <p:cNvSpPr txBox="1"/>
          <p:nvPr/>
        </p:nvSpPr>
        <p:spPr>
          <a:xfrm>
            <a:off x="3315425" y="4090875"/>
            <a:ext cx="4799100" cy="3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Unknown author, “</a:t>
            </a:r>
            <a:r>
              <a:rPr lang="en" sz="1200">
                <a:solidFill>
                  <a:schemeClr val="dk1"/>
                </a:solidFill>
                <a:highlight>
                  <a:srgbClr val="F8F9FA"/>
                </a:highlight>
                <a:latin typeface="Inter"/>
                <a:ea typeface="Inter"/>
                <a:cs typeface="Inter"/>
                <a:sym typeface="Inter"/>
              </a:rPr>
              <a:t>Illustration to the Soviet categories of peasants”, May 31, 1926. Public Domain.</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6" name="Google Shape;136;p17"/>
          <p:cNvGrpSpPr/>
          <p:nvPr/>
        </p:nvGrpSpPr>
        <p:grpSpPr>
          <a:xfrm>
            <a:off x="-127008" y="4615004"/>
            <a:ext cx="9398022" cy="468724"/>
            <a:chOff x="204" y="0"/>
            <a:chExt cx="25061391" cy="1249931"/>
          </a:xfrm>
        </p:grpSpPr>
        <p:grpSp>
          <p:nvGrpSpPr>
            <p:cNvPr id="137" name="Google Shape;137;p17"/>
            <p:cNvGrpSpPr/>
            <p:nvPr/>
          </p:nvGrpSpPr>
          <p:grpSpPr>
            <a:xfrm rot="5400000">
              <a:off x="12002369" y="-11663474"/>
              <a:ext cx="1249931" cy="24576878"/>
              <a:chOff x="0" y="-38100"/>
              <a:chExt cx="246900" cy="4854692"/>
            </a:xfrm>
          </p:grpSpPr>
          <p:sp>
            <p:nvSpPr>
              <p:cNvPr id="138" name="Google Shape;13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9" name="Google Shape;139;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0" name="Google Shape;140;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1" name="Google Shape;14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2" name="Google Shape;14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43" name="Google Shape;143;p17"/>
          <p:cNvSpPr txBox="1"/>
          <p:nvPr/>
        </p:nvSpPr>
        <p:spPr>
          <a:xfrm>
            <a:off x="1276990" y="954088"/>
            <a:ext cx="6590100" cy="3447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2800">
                <a:solidFill>
                  <a:srgbClr val="231F20"/>
                </a:solidFill>
                <a:latin typeface="Halant"/>
                <a:ea typeface="Halant"/>
                <a:cs typeface="Halant"/>
                <a:sym typeface="Halant"/>
              </a:rPr>
              <a:t>   "These leeches have sucked the blood of the working people and grown richer as the workers in the cities and factories starved. These vampires have been gathering the landed estates into their hands; they continue to enslave the poor peasants." </a:t>
            </a:r>
            <a:endParaRPr b="1" sz="2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2800">
                <a:solidFill>
                  <a:srgbClr val="231F20"/>
                </a:solidFill>
                <a:latin typeface="Halant"/>
                <a:ea typeface="Halant"/>
                <a:cs typeface="Halant"/>
                <a:sym typeface="Halant"/>
              </a:rPr>
              <a:t>-Vladimir Lenin</a:t>
            </a:r>
            <a:endParaRPr b="1" sz="2800">
              <a:solidFill>
                <a:srgbClr val="231F20"/>
              </a:solidFill>
              <a:latin typeface="Halant"/>
              <a:ea typeface="Halant"/>
              <a:cs typeface="Halant"/>
              <a:sym typeface="Halant"/>
            </a:endParaRPr>
          </a:p>
        </p:txBody>
      </p:sp>
      <p:grpSp>
        <p:nvGrpSpPr>
          <p:cNvPr id="144" name="Google Shape;144;p17"/>
          <p:cNvGrpSpPr/>
          <p:nvPr/>
        </p:nvGrpSpPr>
        <p:grpSpPr>
          <a:xfrm>
            <a:off x="7929578" y="-49020"/>
            <a:ext cx="781313" cy="885635"/>
            <a:chOff x="0" y="-130721"/>
            <a:chExt cx="2083500" cy="2361695"/>
          </a:xfrm>
        </p:grpSpPr>
        <p:grpSp>
          <p:nvGrpSpPr>
            <p:cNvPr id="145" name="Google Shape;145;p17"/>
            <p:cNvGrpSpPr/>
            <p:nvPr/>
          </p:nvGrpSpPr>
          <p:grpSpPr>
            <a:xfrm>
              <a:off x="75599" y="-130721"/>
              <a:ext cx="1932614" cy="2361695"/>
              <a:chOff x="0" y="-47625"/>
              <a:chExt cx="704100" cy="860425"/>
            </a:xfrm>
          </p:grpSpPr>
          <p:sp>
            <p:nvSpPr>
              <p:cNvPr id="146" name="Google Shape;146;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7" name="Google Shape;147;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49" name="Google Shape;149;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8"/>
          <p:cNvSpPr txBox="1"/>
          <p:nvPr/>
        </p:nvSpPr>
        <p:spPr>
          <a:xfrm>
            <a:off x="895670" y="1143190"/>
            <a:ext cx="7352700" cy="33249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Grain Quotas: Deliberately high, unachievable grain quotas were implemented in Ukraine as part of collectivization</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August 1932- “Five Stalks of Grain” decree</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Anyone (including </a:t>
            </a:r>
            <a:r>
              <a:rPr lang="en" sz="1800">
                <a:solidFill>
                  <a:srgbClr val="231F20"/>
                </a:solidFill>
                <a:latin typeface="Inter"/>
                <a:ea typeface="Inter"/>
                <a:cs typeface="Inter"/>
                <a:sym typeface="Inter"/>
              </a:rPr>
              <a:t>children</a:t>
            </a:r>
            <a:r>
              <a:rPr lang="en" sz="1800">
                <a:solidFill>
                  <a:srgbClr val="231F20"/>
                </a:solidFill>
                <a:latin typeface="Inter"/>
                <a:ea typeface="Inter"/>
                <a:cs typeface="Inter"/>
                <a:sym typeface="Inter"/>
              </a:rPr>
              <a:t>) found stealing anything from a collective field shot or imprisoned for stealing “socialist property” </a:t>
            </a:r>
            <a:endParaRPr sz="1800">
              <a:solidFill>
                <a:srgbClr val="231F20"/>
              </a:solidFill>
              <a:latin typeface="Inter"/>
              <a:ea typeface="Inter"/>
              <a:cs typeface="Inter"/>
              <a:sym typeface="Inter"/>
            </a:endParaRPr>
          </a:p>
          <a:p>
            <a:pPr indent="-342900" lvl="0" marL="457200" rtl="0" algn="l">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Famine grew immensely and farmers left their villages seeking food </a:t>
            </a:r>
            <a:endParaRPr sz="1800">
              <a:solidFill>
                <a:srgbClr val="231F20"/>
              </a:solidFill>
              <a:latin typeface="Inter"/>
              <a:ea typeface="Inter"/>
              <a:cs typeface="Inter"/>
              <a:sym typeface="Inter"/>
            </a:endParaRPr>
          </a:p>
          <a:p>
            <a:pPr indent="-342900" lvl="0" marL="457200" rtl="0" algn="l">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To prevent this, borders of Ukraine sealed in January 1933</a:t>
            </a:r>
            <a:endParaRPr sz="1800">
              <a:solidFill>
                <a:srgbClr val="231F20"/>
              </a:solidFill>
              <a:latin typeface="Inter"/>
              <a:ea typeface="Inter"/>
              <a:cs typeface="Inter"/>
              <a:sym typeface="Inter"/>
            </a:endParaRPr>
          </a:p>
          <a:p>
            <a:pPr indent="-342900" lvl="0" marL="457200" rtl="0" algn="l">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Internal passports implemented that were necessary to travel</a:t>
            </a:r>
            <a:endParaRPr sz="1800">
              <a:solidFill>
                <a:srgbClr val="231F20"/>
              </a:solidFill>
              <a:latin typeface="Inter"/>
              <a:ea typeface="Inter"/>
              <a:cs typeface="Inter"/>
              <a:sym typeface="Inter"/>
            </a:endParaRPr>
          </a:p>
          <a:p>
            <a:pPr indent="-342900" lvl="1" marL="914400" rtl="0" algn="l">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Often denied to the farmers so they could not get to the cities for food</a:t>
            </a:r>
            <a:endParaRPr sz="1800">
              <a:solidFill>
                <a:srgbClr val="231F20"/>
              </a:solidFill>
              <a:latin typeface="Inter"/>
              <a:ea typeface="Inter"/>
              <a:cs typeface="Inter"/>
              <a:sym typeface="Inter"/>
            </a:endParaRPr>
          </a:p>
        </p:txBody>
      </p:sp>
      <p:sp>
        <p:nvSpPr>
          <p:cNvPr id="155" name="Google Shape;155;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6" name="Google Shape;156;p18"/>
          <p:cNvGrpSpPr/>
          <p:nvPr/>
        </p:nvGrpSpPr>
        <p:grpSpPr>
          <a:xfrm>
            <a:off x="-127008" y="4615004"/>
            <a:ext cx="9398022" cy="468724"/>
            <a:chOff x="204" y="0"/>
            <a:chExt cx="25061391" cy="1249931"/>
          </a:xfrm>
        </p:grpSpPr>
        <p:grpSp>
          <p:nvGrpSpPr>
            <p:cNvPr id="157" name="Google Shape;157;p18"/>
            <p:cNvGrpSpPr/>
            <p:nvPr/>
          </p:nvGrpSpPr>
          <p:grpSpPr>
            <a:xfrm rot="5400000">
              <a:off x="12002369" y="-11663474"/>
              <a:ext cx="1249931" cy="24576878"/>
              <a:chOff x="0" y="-38100"/>
              <a:chExt cx="246900" cy="4854692"/>
            </a:xfrm>
          </p:grpSpPr>
          <p:sp>
            <p:nvSpPr>
              <p:cNvPr id="158" name="Google Shape;158;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9" name="Google Shape;159;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0" name="Google Shape;160;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1" name="Google Shape;161;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2" name="Google Shape;162;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3" name="Google Shape;163;p18"/>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ENGINEERED FAMINE</a:t>
            </a:r>
            <a:endParaRPr sz="700"/>
          </a:p>
        </p:txBody>
      </p:sp>
      <p:grpSp>
        <p:nvGrpSpPr>
          <p:cNvPr id="164" name="Google Shape;164;p18"/>
          <p:cNvGrpSpPr/>
          <p:nvPr/>
        </p:nvGrpSpPr>
        <p:grpSpPr>
          <a:xfrm>
            <a:off x="7929578" y="-49020"/>
            <a:ext cx="781313" cy="885635"/>
            <a:chOff x="0" y="-130721"/>
            <a:chExt cx="2083500" cy="2361695"/>
          </a:xfrm>
        </p:grpSpPr>
        <p:grpSp>
          <p:nvGrpSpPr>
            <p:cNvPr id="165" name="Google Shape;165;p18"/>
            <p:cNvGrpSpPr/>
            <p:nvPr/>
          </p:nvGrpSpPr>
          <p:grpSpPr>
            <a:xfrm>
              <a:off x="75599" y="-130721"/>
              <a:ext cx="1932614" cy="2361695"/>
              <a:chOff x="0" y="-47625"/>
              <a:chExt cx="704100" cy="860425"/>
            </a:xfrm>
          </p:grpSpPr>
          <p:sp>
            <p:nvSpPr>
              <p:cNvPr id="166" name="Google Shape;166;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7" name="Google Shape;167;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8" name="Google Shape;168;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69" name="Google Shape;169;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nvSpPr>
        <p:spPr>
          <a:xfrm>
            <a:off x="133675" y="914600"/>
            <a:ext cx="4689000" cy="36633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“Kolhozes” - Form of collective farm in Soviet Union</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Over ⅓ of Ukrainian villages blacklisted for failing to meet grain </a:t>
            </a:r>
            <a:r>
              <a:rPr lang="en" sz="1700">
                <a:solidFill>
                  <a:srgbClr val="231F20"/>
                </a:solidFill>
                <a:latin typeface="Inter"/>
                <a:ea typeface="Inter"/>
                <a:cs typeface="Inter"/>
                <a:sym typeface="Inter"/>
              </a:rPr>
              <a:t>quotas</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Villages surrounded by troops and residents were not allowed to leave or get supplies</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Groups of “activists” commissioned by the Communist Party and sent to the countryside to ensure the Ukrainians did not leave </a:t>
            </a:r>
            <a:endParaRPr sz="1700">
              <a:solidFill>
                <a:srgbClr val="231F20"/>
              </a:solidFill>
              <a:latin typeface="Inter"/>
              <a:ea typeface="Inter"/>
              <a:cs typeface="Inter"/>
              <a:sym typeface="Inter"/>
            </a:endParaRPr>
          </a:p>
          <a:p>
            <a:pPr indent="-336550" lvl="2" marL="13716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Searched every bit of the homes to ensure the peasants had no hidden food</a:t>
            </a:r>
            <a:endParaRPr sz="1700">
              <a:solidFill>
                <a:srgbClr val="231F20"/>
              </a:solidFill>
              <a:latin typeface="Inter"/>
              <a:ea typeface="Inter"/>
              <a:cs typeface="Inter"/>
              <a:sym typeface="Inter"/>
            </a:endParaRPr>
          </a:p>
        </p:txBody>
      </p:sp>
      <p:sp>
        <p:nvSpPr>
          <p:cNvPr id="175" name="Google Shape;175;p1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6" name="Google Shape;176;p19"/>
          <p:cNvGrpSpPr/>
          <p:nvPr/>
        </p:nvGrpSpPr>
        <p:grpSpPr>
          <a:xfrm>
            <a:off x="-127008" y="4615004"/>
            <a:ext cx="9398022" cy="468724"/>
            <a:chOff x="204" y="0"/>
            <a:chExt cx="25061391" cy="1249931"/>
          </a:xfrm>
        </p:grpSpPr>
        <p:grpSp>
          <p:nvGrpSpPr>
            <p:cNvPr id="177" name="Google Shape;177;p19"/>
            <p:cNvGrpSpPr/>
            <p:nvPr/>
          </p:nvGrpSpPr>
          <p:grpSpPr>
            <a:xfrm rot="5400000">
              <a:off x="12002369" y="-11663474"/>
              <a:ext cx="1249931" cy="24576878"/>
              <a:chOff x="0" y="-38100"/>
              <a:chExt cx="246900" cy="4854692"/>
            </a:xfrm>
          </p:grpSpPr>
          <p:sp>
            <p:nvSpPr>
              <p:cNvPr id="178" name="Google Shape;178;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9" name="Google Shape;179;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0" name="Google Shape;180;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1" name="Google Shape;181;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2" name="Google Shape;182;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3" name="Google Shape;183;p19"/>
          <p:cNvSpPr txBox="1"/>
          <p:nvPr/>
        </p:nvSpPr>
        <p:spPr>
          <a:xfrm>
            <a:off x="1276990" y="1333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“BLACK LISTS”</a:t>
            </a:r>
            <a:endParaRPr sz="700"/>
          </a:p>
        </p:txBody>
      </p:sp>
      <p:grpSp>
        <p:nvGrpSpPr>
          <p:cNvPr id="184" name="Google Shape;184;p19"/>
          <p:cNvGrpSpPr/>
          <p:nvPr/>
        </p:nvGrpSpPr>
        <p:grpSpPr>
          <a:xfrm>
            <a:off x="7929578" y="-49020"/>
            <a:ext cx="781313" cy="885635"/>
            <a:chOff x="0" y="-130721"/>
            <a:chExt cx="2083500" cy="2361695"/>
          </a:xfrm>
        </p:grpSpPr>
        <p:grpSp>
          <p:nvGrpSpPr>
            <p:cNvPr id="185" name="Google Shape;185;p19"/>
            <p:cNvGrpSpPr/>
            <p:nvPr/>
          </p:nvGrpSpPr>
          <p:grpSpPr>
            <a:xfrm>
              <a:off x="75599" y="-130721"/>
              <a:ext cx="1932614" cy="2361695"/>
              <a:chOff x="0" y="-47625"/>
              <a:chExt cx="704100" cy="860425"/>
            </a:xfrm>
          </p:grpSpPr>
          <p:sp>
            <p:nvSpPr>
              <p:cNvPr id="186" name="Google Shape;186;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7" name="Google Shape;187;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8" name="Google Shape;188;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89" name="Google Shape;189;p1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90" name="Google Shape;190;p19"/>
          <p:cNvPicPr preferRelativeResize="0"/>
          <p:nvPr/>
        </p:nvPicPr>
        <p:blipFill>
          <a:blip r:embed="rId4">
            <a:alphaModFix/>
          </a:blip>
          <a:stretch>
            <a:fillRect/>
          </a:stretch>
        </p:blipFill>
        <p:spPr>
          <a:xfrm>
            <a:off x="6281350" y="779850"/>
            <a:ext cx="1508050" cy="2560650"/>
          </a:xfrm>
          <a:prstGeom prst="rect">
            <a:avLst/>
          </a:prstGeom>
          <a:noFill/>
          <a:ln>
            <a:noFill/>
          </a:ln>
        </p:spPr>
      </p:pic>
      <p:sp>
        <p:nvSpPr>
          <p:cNvPr id="191" name="Google Shape;191;p19"/>
          <p:cNvSpPr txBox="1"/>
          <p:nvPr/>
        </p:nvSpPr>
        <p:spPr>
          <a:xfrm>
            <a:off x="5202175" y="3399800"/>
            <a:ext cx="3941700" cy="34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Unknown Author, “A "Blackboard" published in the newspaper "Under the Flag of Lenin" in January 1933 — a "blacklist" identifying specific </a:t>
            </a:r>
            <a:r>
              <a:rPr lang="en" sz="1200">
                <a:solidFill>
                  <a:schemeClr val="dk1"/>
                </a:solidFill>
                <a:uFill>
                  <a:noFill/>
                </a:uFill>
                <a:latin typeface="Inter"/>
                <a:ea typeface="Inter"/>
                <a:cs typeface="Inter"/>
                <a:sym typeface="Inter"/>
                <a:hlinkClick r:id="rId5">
                  <a:extLst>
                    <a:ext uri="{A12FA001-AC4F-418D-AE19-62706E023703}">
                      <ahyp:hlinkClr val="tx"/>
                    </a:ext>
                  </a:extLst>
                </a:hlinkClick>
              </a:rPr>
              <a:t>kolhozes</a:t>
            </a:r>
            <a:r>
              <a:rPr lang="en" sz="1200">
                <a:solidFill>
                  <a:schemeClr val="dk1"/>
                </a:solidFill>
                <a:latin typeface="Inter"/>
                <a:ea typeface="Inter"/>
                <a:cs typeface="Inter"/>
                <a:sym typeface="Inter"/>
              </a:rPr>
              <a:t> and their punishment in the </a:t>
            </a:r>
            <a:r>
              <a:rPr lang="en" sz="1200">
                <a:solidFill>
                  <a:schemeClr val="dk1"/>
                </a:solidFill>
                <a:uFill>
                  <a:noFill/>
                </a:uFill>
                <a:latin typeface="Inter"/>
                <a:ea typeface="Inter"/>
                <a:cs typeface="Inter"/>
                <a:sym typeface="Inter"/>
                <a:hlinkClick r:id="rId6">
                  <a:extLst>
                    <a:ext uri="{A12FA001-AC4F-418D-AE19-62706E023703}">
                      <ahyp:hlinkClr val="tx"/>
                    </a:ext>
                  </a:extLst>
                </a:hlinkClick>
              </a:rPr>
              <a:t>Bashtanka Raion</a:t>
            </a:r>
            <a:r>
              <a:rPr lang="en" sz="1200">
                <a:solidFill>
                  <a:schemeClr val="dk1"/>
                </a:solidFill>
                <a:latin typeface="Inter"/>
                <a:ea typeface="Inter"/>
                <a:cs typeface="Inter"/>
                <a:sym typeface="Inter"/>
              </a:rPr>
              <a:t>, </a:t>
            </a:r>
            <a:r>
              <a:rPr lang="en" sz="1200">
                <a:solidFill>
                  <a:schemeClr val="dk1"/>
                </a:solidFill>
                <a:uFill>
                  <a:noFill/>
                </a:uFill>
                <a:latin typeface="Inter"/>
                <a:ea typeface="Inter"/>
                <a:cs typeface="Inter"/>
                <a:sym typeface="Inter"/>
                <a:hlinkClick r:id="rId7">
                  <a:extLst>
                    <a:ext uri="{A12FA001-AC4F-418D-AE19-62706E023703}">
                      <ahyp:hlinkClr val="tx"/>
                    </a:ext>
                  </a:extLst>
                </a:hlinkClick>
              </a:rPr>
              <a:t>Mykolaiv Oblast</a:t>
            </a:r>
            <a:r>
              <a:rPr lang="en" sz="1200">
                <a:solidFill>
                  <a:schemeClr val="dk1"/>
                </a:solidFill>
                <a:latin typeface="Inter"/>
                <a:ea typeface="Inter"/>
                <a:cs typeface="Inter"/>
                <a:sym typeface="Inter"/>
              </a:rPr>
              <a:t>, Ukraine., January 1, 1933. Public Domain.</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0"/>
          <p:cNvSpPr txBox="1"/>
          <p:nvPr/>
        </p:nvSpPr>
        <p:spPr>
          <a:xfrm>
            <a:off x="895670" y="1219390"/>
            <a:ext cx="7352700" cy="2909100"/>
          </a:xfrm>
          <a:prstGeom prst="rect">
            <a:avLst/>
          </a:prstGeom>
          <a:noFill/>
          <a:ln>
            <a:noFill/>
          </a:ln>
        </p:spPr>
        <p:txBody>
          <a:bodyPr anchorCtr="0" anchor="t" bIns="0" lIns="0" spcFirstLastPara="1" rIns="0" wrap="square" tIns="0">
            <a:spAutoFit/>
          </a:bodyPr>
          <a:lstStyle/>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During the peak of Holodomor, about 28,000 Ukrainians died per day in June 1933</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Approximately 3.9 million died </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The Soviets collected 4.27 million tons of grain from Ukraine in 1932</a:t>
            </a:r>
            <a:endParaRPr sz="2100">
              <a:solidFill>
                <a:srgbClr val="231F20"/>
              </a:solidFill>
              <a:latin typeface="Inter"/>
              <a:ea typeface="Inter"/>
              <a:cs typeface="Inter"/>
              <a:sym typeface="Inter"/>
            </a:endParaRPr>
          </a:p>
          <a:p>
            <a:pPr indent="-361950" lvl="1" marL="9144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Soviet records show that in January of 1933, there was enough grain to feed over 10 million people</a:t>
            </a:r>
            <a:endParaRPr sz="2100">
              <a:solidFill>
                <a:srgbClr val="231F20"/>
              </a:solidFill>
              <a:latin typeface="Inter"/>
              <a:ea typeface="Inter"/>
              <a:cs typeface="Inter"/>
              <a:sym typeface="Inter"/>
            </a:endParaRPr>
          </a:p>
          <a:p>
            <a:pPr indent="-361950" lvl="1" marL="9144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Rejected foreign aid for the famine</a:t>
            </a:r>
            <a:endParaRPr sz="2100">
              <a:solidFill>
                <a:srgbClr val="231F20"/>
              </a:solidFill>
              <a:latin typeface="Inter"/>
              <a:ea typeface="Inter"/>
              <a:cs typeface="Inter"/>
              <a:sym typeface="Inter"/>
            </a:endParaRPr>
          </a:p>
          <a:p>
            <a:pPr indent="-361950" lvl="1" marL="9144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Sold the grain to other </a:t>
            </a:r>
            <a:r>
              <a:rPr lang="en" sz="2100">
                <a:solidFill>
                  <a:srgbClr val="231F20"/>
                </a:solidFill>
                <a:latin typeface="Inter"/>
                <a:ea typeface="Inter"/>
                <a:cs typeface="Inter"/>
                <a:sym typeface="Inter"/>
              </a:rPr>
              <a:t>countries for profit</a:t>
            </a:r>
            <a:endParaRPr sz="2100">
              <a:solidFill>
                <a:srgbClr val="231F20"/>
              </a:solidFill>
              <a:latin typeface="Inter"/>
              <a:ea typeface="Inter"/>
              <a:cs typeface="Inter"/>
              <a:sym typeface="Inter"/>
            </a:endParaRPr>
          </a:p>
        </p:txBody>
      </p:sp>
      <p:sp>
        <p:nvSpPr>
          <p:cNvPr id="197" name="Google Shape;197;p2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8" name="Google Shape;198;p20"/>
          <p:cNvGrpSpPr/>
          <p:nvPr/>
        </p:nvGrpSpPr>
        <p:grpSpPr>
          <a:xfrm>
            <a:off x="-127008" y="4615004"/>
            <a:ext cx="9398022" cy="468724"/>
            <a:chOff x="204" y="0"/>
            <a:chExt cx="25061391" cy="1249931"/>
          </a:xfrm>
        </p:grpSpPr>
        <p:grpSp>
          <p:nvGrpSpPr>
            <p:cNvPr id="199" name="Google Shape;199;p20"/>
            <p:cNvGrpSpPr/>
            <p:nvPr/>
          </p:nvGrpSpPr>
          <p:grpSpPr>
            <a:xfrm rot="5400000">
              <a:off x="12002369" y="-11663474"/>
              <a:ext cx="1249931" cy="24576878"/>
              <a:chOff x="0" y="-38100"/>
              <a:chExt cx="246900" cy="4854692"/>
            </a:xfrm>
          </p:grpSpPr>
          <p:sp>
            <p:nvSpPr>
              <p:cNvPr id="200" name="Google Shape;200;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1" name="Google Shape;201;p2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2" name="Google Shape;202;p2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3" name="Google Shape;203;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4" name="Google Shape;204;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5" name="Google Shape;205;p20"/>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DEATH BY STARVATION</a:t>
            </a:r>
            <a:endParaRPr sz="700"/>
          </a:p>
        </p:txBody>
      </p:sp>
      <p:grpSp>
        <p:nvGrpSpPr>
          <p:cNvPr id="206" name="Google Shape;206;p20"/>
          <p:cNvGrpSpPr/>
          <p:nvPr/>
        </p:nvGrpSpPr>
        <p:grpSpPr>
          <a:xfrm>
            <a:off x="7929578" y="-49020"/>
            <a:ext cx="781313" cy="885635"/>
            <a:chOff x="0" y="-130721"/>
            <a:chExt cx="2083500" cy="2361695"/>
          </a:xfrm>
        </p:grpSpPr>
        <p:grpSp>
          <p:nvGrpSpPr>
            <p:cNvPr id="207" name="Google Shape;207;p20"/>
            <p:cNvGrpSpPr/>
            <p:nvPr/>
          </p:nvGrpSpPr>
          <p:grpSpPr>
            <a:xfrm>
              <a:off x="75599" y="-130721"/>
              <a:ext cx="1932614" cy="2361695"/>
              <a:chOff x="0" y="-47625"/>
              <a:chExt cx="704100" cy="860425"/>
            </a:xfrm>
          </p:grpSpPr>
          <p:sp>
            <p:nvSpPr>
              <p:cNvPr id="208" name="Google Shape;208;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9" name="Google Shape;209;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0" name="Google Shape;210;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211" name="Google Shape;211;p2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1"/>
          <p:cNvSpPr txBox="1"/>
          <p:nvPr/>
        </p:nvSpPr>
        <p:spPr>
          <a:xfrm>
            <a:off x="362275" y="1219400"/>
            <a:ext cx="7962900" cy="2586000"/>
          </a:xfrm>
          <a:prstGeom prst="rect">
            <a:avLst/>
          </a:prstGeom>
          <a:noFill/>
          <a:ln>
            <a:noFill/>
          </a:ln>
        </p:spPr>
        <p:txBody>
          <a:bodyPr anchorCtr="0" anchor="t" bIns="0" lIns="0" spcFirstLastPara="1" rIns="0" wrap="square" tIns="0">
            <a:spAutoFit/>
          </a:bodyPr>
          <a:lstStyle/>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Ended in 1933; collectivization of all farms complete and all farmers worked for the state</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Approximately 13.3% of Ukraine’s population died </a:t>
            </a:r>
            <a:endParaRPr sz="2100">
              <a:solidFill>
                <a:srgbClr val="231F20"/>
              </a:solidFill>
              <a:latin typeface="Inter"/>
              <a:ea typeface="Inter"/>
              <a:cs typeface="Inter"/>
              <a:sym typeface="Inter"/>
            </a:endParaRPr>
          </a:p>
          <a:p>
            <a:pPr indent="-361950" lvl="1" marL="9144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Percentages vary by region in Ukraine, in some places up to 29%</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Push for a new “Soviet Identity” wiped out the culture of the surviving Ukrainian people</a:t>
            </a:r>
            <a:endParaRPr sz="2100">
              <a:solidFill>
                <a:srgbClr val="231F20"/>
              </a:solidFill>
              <a:latin typeface="Inter"/>
              <a:ea typeface="Inter"/>
              <a:cs typeface="Inter"/>
              <a:sym typeface="Inter"/>
            </a:endParaRPr>
          </a:p>
          <a:p>
            <a:pPr indent="-361950" lvl="1" marL="9144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Push to use Russian </a:t>
            </a:r>
            <a:r>
              <a:rPr lang="en" sz="2100">
                <a:solidFill>
                  <a:srgbClr val="231F20"/>
                </a:solidFill>
                <a:latin typeface="Inter"/>
                <a:ea typeface="Inter"/>
                <a:cs typeface="Inter"/>
                <a:sym typeface="Inter"/>
              </a:rPr>
              <a:t>language</a:t>
            </a:r>
            <a:r>
              <a:rPr lang="en" sz="2100">
                <a:solidFill>
                  <a:srgbClr val="231F20"/>
                </a:solidFill>
                <a:latin typeface="Inter"/>
                <a:ea typeface="Inter"/>
                <a:cs typeface="Inter"/>
                <a:sym typeface="Inter"/>
              </a:rPr>
              <a:t> </a:t>
            </a:r>
            <a:endParaRPr sz="2100">
              <a:solidFill>
                <a:srgbClr val="231F20"/>
              </a:solidFill>
              <a:latin typeface="Inter"/>
              <a:ea typeface="Inter"/>
              <a:cs typeface="Inter"/>
              <a:sym typeface="Inter"/>
            </a:endParaRPr>
          </a:p>
        </p:txBody>
      </p:sp>
      <p:sp>
        <p:nvSpPr>
          <p:cNvPr id="217" name="Google Shape;217;p21"/>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8" name="Google Shape;218;p21"/>
          <p:cNvGrpSpPr/>
          <p:nvPr/>
        </p:nvGrpSpPr>
        <p:grpSpPr>
          <a:xfrm>
            <a:off x="-127008" y="4615004"/>
            <a:ext cx="9398022" cy="468724"/>
            <a:chOff x="204" y="0"/>
            <a:chExt cx="25061391" cy="1249931"/>
          </a:xfrm>
        </p:grpSpPr>
        <p:grpSp>
          <p:nvGrpSpPr>
            <p:cNvPr id="219" name="Google Shape;219;p21"/>
            <p:cNvGrpSpPr/>
            <p:nvPr/>
          </p:nvGrpSpPr>
          <p:grpSpPr>
            <a:xfrm rot="5400000">
              <a:off x="12002369" y="-11663474"/>
              <a:ext cx="1249931" cy="24576878"/>
              <a:chOff x="0" y="-38100"/>
              <a:chExt cx="246900" cy="4854692"/>
            </a:xfrm>
          </p:grpSpPr>
          <p:sp>
            <p:nvSpPr>
              <p:cNvPr id="220" name="Google Shape;220;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1" name="Google Shape;221;p2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2" name="Google Shape;222;p2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23" name="Google Shape;223;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4" name="Google Shape;224;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25" name="Google Shape;225;p21"/>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AFTERMATH</a:t>
            </a:r>
            <a:endParaRPr sz="700"/>
          </a:p>
        </p:txBody>
      </p:sp>
      <p:grpSp>
        <p:nvGrpSpPr>
          <p:cNvPr id="226" name="Google Shape;226;p21"/>
          <p:cNvGrpSpPr/>
          <p:nvPr/>
        </p:nvGrpSpPr>
        <p:grpSpPr>
          <a:xfrm>
            <a:off x="7929578" y="-49020"/>
            <a:ext cx="781313" cy="885635"/>
            <a:chOff x="0" y="-130721"/>
            <a:chExt cx="2083500" cy="2361695"/>
          </a:xfrm>
        </p:grpSpPr>
        <p:grpSp>
          <p:nvGrpSpPr>
            <p:cNvPr id="227" name="Google Shape;227;p21"/>
            <p:cNvGrpSpPr/>
            <p:nvPr/>
          </p:nvGrpSpPr>
          <p:grpSpPr>
            <a:xfrm>
              <a:off x="75599" y="-130721"/>
              <a:ext cx="1932614" cy="2361695"/>
              <a:chOff x="0" y="-47625"/>
              <a:chExt cx="704100" cy="860425"/>
            </a:xfrm>
          </p:grpSpPr>
          <p:sp>
            <p:nvSpPr>
              <p:cNvPr id="228" name="Google Shape;228;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9" name="Google Shape;229;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0" name="Google Shape;230;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8</a:t>
              </a:r>
              <a:endParaRPr sz="700">
                <a:solidFill>
                  <a:schemeClr val="lt1"/>
                </a:solidFill>
              </a:endParaRPr>
            </a:p>
          </p:txBody>
        </p:sp>
      </p:grpSp>
      <p:sp>
        <p:nvSpPr>
          <p:cNvPr id="231" name="Google Shape;231;p21"/>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